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6" r:id="rId3"/>
    <p:sldId id="265" r:id="rId4"/>
    <p:sldId id="276" r:id="rId5"/>
    <p:sldId id="264" r:id="rId6"/>
    <p:sldId id="258"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8"/>
    <p:restoredTop sz="94609"/>
  </p:normalViewPr>
  <p:slideViewPr>
    <p:cSldViewPr snapToGrid="0">
      <p:cViewPr varScale="1">
        <p:scale>
          <a:sx n="70" d="100"/>
          <a:sy n="70" d="100"/>
        </p:scale>
        <p:origin x="184" y="1944"/>
      </p:cViewPr>
      <p:guideLst/>
    </p:cSldViewPr>
  </p:slideViewPr>
  <p:notesTextViewPr>
    <p:cViewPr>
      <p:scale>
        <a:sx n="1" d="1"/>
        <a:sy n="1" d="1"/>
      </p:scale>
      <p:origin x="0" y="-165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conomist.com/graphic-detail/2021/10/15/squid-game-is-only-the-latest-netflix-hit-to-break-the-language-barri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The show remains </a:t>
            </a:r>
            <a:r>
              <a:rPr lang="en-GB" b="0" i="0" dirty="0">
                <a:effectLst/>
                <a:latin typeface="MiloTE"/>
                <a:hlinkClick r:id="rId3"/>
              </a:rPr>
              <a:t>Netflix’s biggest-ever hit</a:t>
            </a:r>
            <a:r>
              <a:rPr lang="en-GB" b="0" i="0" dirty="0">
                <a:solidFill>
                  <a:srgbClr val="0D0D0D"/>
                </a:solidFill>
                <a:effectLst/>
                <a:latin typeface="MiloTE"/>
              </a:rPr>
              <a:t>: in the first month after its release subscribers spent around 1.65bn hours watching it, equivalent to 190,000 years.</a:t>
            </a:r>
            <a:endParaRPr lang="en-GB" dirty="0"/>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3</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This line graph shows the number of shows produced each year categorized by different maturity ratings (TV-14, TV-G, TV-PG, TV-Y, TV-MA, TV-Y7). It illustrates how production numbers in each maturity category have changed over time. The dotted line represents the average number of shows across all maturity ratings.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These heatmaps visualize the average IMDb scores and the average number of IMDb votes for shows within each maturity rating over time. Darker </a:t>
            </a:r>
            <a:r>
              <a:rPr lang="en-GB" b="0" i="0" dirty="0" err="1">
                <a:solidFill>
                  <a:srgbClr val="374151"/>
                </a:solidFill>
                <a:effectLst/>
                <a:latin typeface="Söhne"/>
              </a:rPr>
              <a:t>colors</a:t>
            </a:r>
            <a:r>
              <a:rPr lang="en-GB" b="0" i="0" dirty="0">
                <a:solidFill>
                  <a:srgbClr val="374151"/>
                </a:solidFill>
                <a:effectLst/>
                <a:latin typeface="Söhne"/>
              </a:rPr>
              <a:t> represent higher scores or more votes. These visualizations allow for a quick comparison of scores and votes across maturity ratings and over the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This matrix provides the correlation coefficients between maturity rating (as a numeric value), IMDb score, and IMDb votes. The </a:t>
            </a:r>
            <a:r>
              <a:rPr lang="en-GB" b="0" i="0" dirty="0" err="1">
                <a:solidFill>
                  <a:srgbClr val="374151"/>
                </a:solidFill>
                <a:effectLst/>
                <a:latin typeface="Söhne"/>
              </a:rPr>
              <a:t>color</a:t>
            </a:r>
            <a:r>
              <a:rPr lang="en-GB" b="0" i="0" dirty="0">
                <a:solidFill>
                  <a:srgbClr val="374151"/>
                </a:solidFill>
                <a:effectLst/>
                <a:latin typeface="Söhne"/>
              </a:rPr>
              <a:t> intensity and direction (red for positive, blue for negative) indicate the strength and direction of the correlations. For example, if one square is a dark red, it indicates a strong positive correlation between the two variables it compares.</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Yearly Trend in Netflix TV Shows Production Since 2007</a:t>
            </a:r>
            <a:r>
              <a:rPr lang="en-GB" b="0" i="0" dirty="0">
                <a:solidFill>
                  <a:srgbClr val="374151"/>
                </a:solidFill>
                <a:effectLst/>
                <a:latin typeface="Söhne"/>
              </a:rPr>
              <a:t>: This line graph shows the number of TV shows released on Netflix per year from around 2007 to 2022. The graph indicates a general increase in the number of shows produced over time, with a peak around 2020 before a sharp decline. A dotted line shows the average number of shows released over this period.</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Top 10 Genre Production Over the Years</a:t>
            </a:r>
            <a:r>
              <a:rPr lang="en-GB" b="0" i="0" dirty="0">
                <a:solidFill>
                  <a:srgbClr val="374151"/>
                </a:solidFill>
                <a:effectLst/>
                <a:latin typeface="Söhne"/>
              </a:rPr>
              <a:t>: This line graph illustrates the production trends of the top 10 TV show genres over the same timeframe. Each genre is represented by a different coloured line, and there is a dashed line indicating the average count of shows produced across these genres.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This heatmap visualizes the number of TV shows produced in the top 10 genres from 2007 to 2022. The intensity of the </a:t>
            </a:r>
            <a:r>
              <a:rPr lang="en-GB" b="0" i="0" dirty="0" err="1">
                <a:solidFill>
                  <a:srgbClr val="374151"/>
                </a:solidFill>
                <a:effectLst/>
                <a:latin typeface="Söhne"/>
              </a:rPr>
              <a:t>color</a:t>
            </a:r>
            <a:r>
              <a:rPr lang="en-GB" b="0" i="0" dirty="0">
                <a:solidFill>
                  <a:srgbClr val="374151"/>
                </a:solidFill>
                <a:effectLst/>
                <a:latin typeface="Söhne"/>
              </a:rPr>
              <a:t> correlates with the number of productions: the darker the </a:t>
            </a:r>
            <a:r>
              <a:rPr lang="en-GB" b="0" i="0" dirty="0" err="1">
                <a:solidFill>
                  <a:srgbClr val="374151"/>
                </a:solidFill>
                <a:effectLst/>
                <a:latin typeface="Söhne"/>
              </a:rPr>
              <a:t>color</a:t>
            </a:r>
            <a:r>
              <a:rPr lang="en-GB" b="0" i="0" dirty="0">
                <a:solidFill>
                  <a:srgbClr val="374151"/>
                </a:solidFill>
                <a:effectLst/>
                <a:latin typeface="Söhne"/>
              </a:rPr>
              <a:t>, the higher the number of shows. This type of visualization helps quickly identify which genres and years saw the most production.</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has been a significant increase in the production of TV shows on Netflix since 2007, with a notable peak around 2020.</a:t>
            </a:r>
          </a:p>
          <a:p>
            <a:r>
              <a:rPr lang="en-GB" dirty="0"/>
              <a:t>Drama appears to be a consistently popular genre, with a substantial increase in production over time, especially in recent years.</a:t>
            </a: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 heatmaps provide a clear visualization of which genres and languages have been more prevalent over the years, with darker shades indicating higher numbers of productions.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kaggle.com/datasets/maso0dahmed/netflix-movies-and-shows/data"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4"/>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of a number of votes&#10;&#10;Description automatically generated with medium confidence">
            <a:extLst>
              <a:ext uri="{FF2B5EF4-FFF2-40B4-BE49-F238E27FC236}">
                <a16:creationId xmlns:a16="http://schemas.microsoft.com/office/drawing/2014/main" id="{1739B16E-EA8C-4668-33FF-5849AFFFE67F}"/>
              </a:ext>
            </a:extLst>
          </p:cNvPr>
          <p:cNvPicPr>
            <a:picLocks noChangeAspect="1"/>
          </p:cNvPicPr>
          <p:nvPr/>
        </p:nvPicPr>
        <p:blipFill rotWithShape="1">
          <a:blip r:embed="rId3"/>
          <a:srcRect l="4547" t="10102" r="8094" b="3361"/>
          <a:stretch/>
        </p:blipFill>
        <p:spPr>
          <a:xfrm>
            <a:off x="2701046" y="1391056"/>
            <a:ext cx="6789907" cy="4708188"/>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bar graph&#10;&#10;Description automatically generated">
            <a:extLst>
              <a:ext uri="{FF2B5EF4-FFF2-40B4-BE49-F238E27FC236}">
                <a16:creationId xmlns:a16="http://schemas.microsoft.com/office/drawing/2014/main" id="{FBE40364-0DBB-D4EE-8EEF-F4E49CF6BDB5}"/>
              </a:ext>
            </a:extLst>
          </p:cNvPr>
          <p:cNvPicPr>
            <a:picLocks noChangeAspect="1"/>
          </p:cNvPicPr>
          <p:nvPr/>
        </p:nvPicPr>
        <p:blipFill rotWithShape="1">
          <a:blip r:embed="rId3"/>
          <a:srcRect l="5173" t="9922" r="7467" b="3362"/>
          <a:stretch/>
        </p:blipFill>
        <p:spPr>
          <a:xfrm>
            <a:off x="2701046" y="1439693"/>
            <a:ext cx="6789907" cy="4717915"/>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dots&#10;&#10;Description automatically generated">
            <a:extLst>
              <a:ext uri="{FF2B5EF4-FFF2-40B4-BE49-F238E27FC236}">
                <a16:creationId xmlns:a16="http://schemas.microsoft.com/office/drawing/2014/main" id="{F0A7A0C8-2799-AA9A-D258-58DB4E9F6E87}"/>
              </a:ext>
            </a:extLst>
          </p:cNvPr>
          <p:cNvPicPr>
            <a:picLocks noChangeAspect="1"/>
          </p:cNvPicPr>
          <p:nvPr/>
        </p:nvPicPr>
        <p:blipFill rotWithShape="1">
          <a:blip r:embed="rId3"/>
          <a:srcRect l="6300" t="9387" r="7468" b="3540"/>
          <a:stretch/>
        </p:blipFill>
        <p:spPr>
          <a:xfrm>
            <a:off x="2744821" y="1313234"/>
            <a:ext cx="6702357" cy="473737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number of people&#10;&#10;Description automatically generated with medium confidence">
            <a:extLst>
              <a:ext uri="{FF2B5EF4-FFF2-40B4-BE49-F238E27FC236}">
                <a16:creationId xmlns:a16="http://schemas.microsoft.com/office/drawing/2014/main" id="{F5ADA79C-8134-D756-12B1-C1FF9423A3D2}"/>
              </a:ext>
            </a:extLst>
          </p:cNvPr>
          <p:cNvPicPr>
            <a:picLocks noChangeAspect="1"/>
          </p:cNvPicPr>
          <p:nvPr/>
        </p:nvPicPr>
        <p:blipFill rotWithShape="1">
          <a:blip r:embed="rId3"/>
          <a:srcRect l="5361" t="9923" r="7406"/>
          <a:stretch/>
        </p:blipFill>
        <p:spPr>
          <a:xfrm>
            <a:off x="2705910" y="1322961"/>
            <a:ext cx="6780179" cy="4900795"/>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lines&#10;&#10;Description automatically generated">
            <a:extLst>
              <a:ext uri="{FF2B5EF4-FFF2-40B4-BE49-F238E27FC236}">
                <a16:creationId xmlns:a16="http://schemas.microsoft.com/office/drawing/2014/main" id="{30EFC76D-849F-A03C-3F20-72A9D4CD1929}"/>
              </a:ext>
            </a:extLst>
          </p:cNvPr>
          <p:cNvPicPr>
            <a:picLocks noChangeAspect="1"/>
          </p:cNvPicPr>
          <p:nvPr/>
        </p:nvPicPr>
        <p:blipFill rotWithShape="1">
          <a:blip r:embed="rId3"/>
          <a:srcRect l="5549" t="8851" r="7843"/>
          <a:stretch/>
        </p:blipFill>
        <p:spPr>
          <a:xfrm>
            <a:off x="2730230" y="1352143"/>
            <a:ext cx="6731540" cy="4959161"/>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2"/>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2"/>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2"/>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2"/>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2"/>
            <a:extLst>
              <a:ext uri="{FF2B5EF4-FFF2-40B4-BE49-F238E27FC236}">
                <a16:creationId xmlns:a16="http://schemas.microsoft.com/office/drawing/2014/main" id="{A6BEEB29-DB77-0D40-CF3D-60E4BDFB6F08}"/>
              </a:ext>
            </a:extLst>
          </p:cNvPr>
          <p:cNvPicPr>
            <a:picLocks noChangeAspect="1"/>
          </p:cNvPicPr>
          <p:nvPr/>
        </p:nvPicPr>
        <p:blipFill>
          <a:blip r:embed="rId3"/>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4"/>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2"/>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1538</Words>
  <Application>Microsoft Macintosh PowerPoint</Application>
  <PresentationFormat>Widescreen</PresentationFormat>
  <Paragraphs>101</Paragraphs>
  <Slides>23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26</cp:revision>
  <cp:lastPrinted>2023-12-01T15:45:22Z</cp:lastPrinted>
  <dcterms:created xsi:type="dcterms:W3CDTF">2023-11-30T14:21:50Z</dcterms:created>
  <dcterms:modified xsi:type="dcterms:W3CDTF">2023-12-04T14:53:55Z</dcterms:modified>
</cp:coreProperties>
</file>